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Default Extension="vsdx" ContentType="application/vnd.ms-visio.drawing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Default Extension="emf" ContentType="image/x-emf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Default Extension="vml" ContentType="application/vnd.openxmlformats-officedocument.vmlDrawing"/>
  <Override PartName="/ppt/notesSlides/notesSlide6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30"/>
  </p:notesMasterIdLst>
  <p:sldIdLst>
    <p:sldId id="256" r:id="rId2"/>
    <p:sldId id="275" r:id="rId3"/>
    <p:sldId id="263" r:id="rId4"/>
    <p:sldId id="264" r:id="rId5"/>
    <p:sldId id="276" r:id="rId6"/>
    <p:sldId id="277" r:id="rId7"/>
    <p:sldId id="278" r:id="rId8"/>
    <p:sldId id="279" r:id="rId9"/>
    <p:sldId id="297" r:id="rId10"/>
    <p:sldId id="280" r:id="rId11"/>
    <p:sldId id="288" r:id="rId12"/>
    <p:sldId id="289" r:id="rId13"/>
    <p:sldId id="290" r:id="rId14"/>
    <p:sldId id="291" r:id="rId15"/>
    <p:sldId id="292" r:id="rId16"/>
    <p:sldId id="281" r:id="rId17"/>
    <p:sldId id="282" r:id="rId18"/>
    <p:sldId id="283" r:id="rId19"/>
    <p:sldId id="284" r:id="rId20"/>
    <p:sldId id="285" r:id="rId21"/>
    <p:sldId id="286" r:id="rId22"/>
    <p:sldId id="262" r:id="rId23"/>
    <p:sldId id="287" r:id="rId24"/>
    <p:sldId id="293" r:id="rId25"/>
    <p:sldId id="294" r:id="rId26"/>
    <p:sldId id="296" r:id="rId27"/>
    <p:sldId id="265" r:id="rId28"/>
    <p:sldId id="266" r:id="rId29"/>
  </p:sldIdLst>
  <p:sldSz cx="9144000" cy="6858000" type="screen4x3"/>
  <p:notesSz cx="6858000" cy="9144000"/>
  <p:embeddedFontLst>
    <p:embeddedFont>
      <p:font typeface="Roboto" charset="0"/>
      <p:regular r:id="rId31"/>
      <p:bold r:id="rId32"/>
      <p:italic r:id="rId33"/>
      <p:boldItalic r:id="rId34"/>
    </p:embeddedFont>
    <p:embeddedFont>
      <p:font typeface="Calibri" pitchFamily="3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pos="5533">
          <p15:clr>
            <a:srgbClr val="A4A3A4"/>
          </p15:clr>
        </p15:guide>
        <p15:guide id="2" pos="227">
          <p15:clr>
            <a:srgbClr val="9AA0A6"/>
          </p15:clr>
        </p15:guide>
        <p15:guide id="3" orient="horz" pos="4082">
          <p15:clr>
            <a:srgbClr val="9AA0A6"/>
          </p15:clr>
        </p15:guide>
        <p15:guide id="4" orient="horz" pos="23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1C823DEA-8991-4088-92EA-C4F489A26D64}">
  <a:tblStyle styleId="{1C823DEA-8991-4088-92EA-C4F489A26D6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93" autoAdjust="0"/>
    <p:restoredTop sz="94660"/>
  </p:normalViewPr>
  <p:slideViewPr>
    <p:cSldViewPr snapToGrid="0">
      <p:cViewPr>
        <p:scale>
          <a:sx n="150" d="100"/>
          <a:sy n="150" d="100"/>
        </p:scale>
        <p:origin x="-1836" y="-252"/>
      </p:cViewPr>
      <p:guideLst>
        <p:guide orient="horz" pos="4082"/>
        <p:guide orient="horz" pos="238"/>
        <p:guide pos="5533"/>
        <p:guide pos="22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f29b9fb2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f29b9fb2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f29b9fb2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f29b9fb2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f29b9fb2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f29b9fb2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f29b9fb2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f29b9fb2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f29b9fb2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f29b9fb2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f29b9fb2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f29b9fb2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f29b9fb2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f29b9fb2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f29b9fb2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f29b9fb2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f29b9fb2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f29b9fb2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f29b9fb2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f29b9fb2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f29b9fb2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f29b9fb2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f29b9fb2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f29b9fb2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e83ec99fb9_1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e83ec99fb9_1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f29b9fb2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f29b9fb2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f29b9fb2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f29b9fb2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f29b9fb2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f29b9fb2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f29b9fb2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f29b9fb2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e83ec99fb9_1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e83ec99fb9_1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e04b8b67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e04b8b67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f29b9fb2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f29b9fb2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f29b9fb2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f29b9fb2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f29b9fb2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f29b9fb2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f29b9fb2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f29b9fb2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f29b9fb2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f29b9fb2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f29b9fb2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f29b9fb2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7916" y="-13437"/>
            <a:ext cx="9179832" cy="688487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96925" y="5729475"/>
            <a:ext cx="50514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796925" y="2562125"/>
            <a:ext cx="8398800" cy="33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None/>
              <a:defRPr sz="6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13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606200" y="1616750"/>
            <a:ext cx="7938600" cy="475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729150" y="1763225"/>
            <a:ext cx="8004000" cy="46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ourier New"/>
              <a:buNone/>
              <a:defRPr sz="15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-1">
  <p:cSld name="CUSTOM_2_1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13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/>
          <p:nvPr/>
        </p:nvSpPr>
        <p:spPr>
          <a:xfrm>
            <a:off x="606200" y="2858975"/>
            <a:ext cx="7938600" cy="32859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729150" y="3008071"/>
            <a:ext cx="8004000" cy="328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Courier New"/>
              <a:buNone/>
              <a:defRPr sz="15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>
                <a:solidFill>
                  <a:schemeClr val="dk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>
                <a:solidFill>
                  <a:schemeClr val="dk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>
                <a:solidFill>
                  <a:schemeClr val="dk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>
                <a:solidFill>
                  <a:schemeClr val="dk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>
                <a:solidFill>
                  <a:schemeClr val="dk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>
                <a:solidFill>
                  <a:schemeClr val="dk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2"/>
          </p:nvPr>
        </p:nvSpPr>
        <p:spPr>
          <a:xfrm>
            <a:off x="530000" y="1796975"/>
            <a:ext cx="8127000" cy="10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-2">
  <p:cSld name="CUSTOM_4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13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/>
          <p:nvPr/>
        </p:nvSpPr>
        <p:spPr>
          <a:xfrm>
            <a:off x="362300" y="1616750"/>
            <a:ext cx="4748700" cy="47532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ubTitle" idx="1"/>
          </p:nvPr>
        </p:nvSpPr>
        <p:spPr>
          <a:xfrm>
            <a:off x="500550" y="1763225"/>
            <a:ext cx="4428600" cy="46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Courier New"/>
              <a:buNone/>
              <a:defRPr sz="15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ubTitle" idx="2"/>
          </p:nvPr>
        </p:nvSpPr>
        <p:spPr>
          <a:xfrm>
            <a:off x="5555275" y="1763225"/>
            <a:ext cx="3151200" cy="43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13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00550" y="1901958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175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00550" y="1094951"/>
            <a:ext cx="8520600" cy="26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500550" y="609750"/>
            <a:ext cx="77967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700"/>
              <a:buNone/>
              <a:defRPr sz="17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2"/>
          </p:nvPr>
        </p:nvSpPr>
        <p:spPr>
          <a:xfrm>
            <a:off x="3135425" y="4174975"/>
            <a:ext cx="5856300" cy="7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700"/>
              <a:buNone/>
              <a:defRPr sz="17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3135425" y="4575175"/>
            <a:ext cx="58563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3135425" y="5086600"/>
            <a:ext cx="5856300" cy="13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pos="397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pic>
        <p:nvPicPr>
          <p:cNvPr id="33" name="Google Shape;33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956225" y="528525"/>
            <a:ext cx="76956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13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ubTitle" idx="1"/>
          </p:nvPr>
        </p:nvSpPr>
        <p:spPr>
          <a:xfrm>
            <a:off x="4348975" y="2694775"/>
            <a:ext cx="4391700" cy="7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900"/>
              <a:buNone/>
              <a:defRPr sz="19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ubTitle" idx="2"/>
          </p:nvPr>
        </p:nvSpPr>
        <p:spPr>
          <a:xfrm>
            <a:off x="4348975" y="3410125"/>
            <a:ext cx="4587900" cy="27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609075" y="1627833"/>
            <a:ext cx="40452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609075" y="3888283"/>
            <a:ext cx="4045200" cy="16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13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13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2"/>
          <p:cNvSpPr/>
          <p:nvPr/>
        </p:nvSpPr>
        <p:spPr>
          <a:xfrm>
            <a:off x="606200" y="1616750"/>
            <a:ext cx="7938600" cy="47532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subTitle" idx="1"/>
          </p:nvPr>
        </p:nvSpPr>
        <p:spPr>
          <a:xfrm>
            <a:off x="729150" y="1763225"/>
            <a:ext cx="8004000" cy="46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Courier New"/>
              <a:buNone/>
              <a:defRPr sz="15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oboto"/>
              <a:buNone/>
              <a:defRPr sz="34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901958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.vml"/><Relationship Id="rId4" Type="http://schemas.openxmlformats.org/officeDocument/2006/relationships/package" Target="../embeddings/_________Microsoft_Visio1.vsdx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0"/>
          <p:cNvSpPr txBox="1">
            <a:spLocks noGrp="1"/>
          </p:cNvSpPr>
          <p:nvPr>
            <p:ph type="subTitle" idx="1"/>
          </p:nvPr>
        </p:nvSpPr>
        <p:spPr>
          <a:xfrm>
            <a:off x="796925" y="5729475"/>
            <a:ext cx="50514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otus.ru</a:t>
            </a:r>
            <a:endParaRPr/>
          </a:p>
        </p:txBody>
      </p:sp>
      <p:sp>
        <p:nvSpPr>
          <p:cNvPr id="130" name="Google Shape;130;p30"/>
          <p:cNvSpPr txBox="1">
            <a:spLocks noGrp="1"/>
          </p:cNvSpPr>
          <p:nvPr>
            <p:ph type="title"/>
          </p:nvPr>
        </p:nvSpPr>
        <p:spPr>
          <a:xfrm>
            <a:off x="796925" y="2562125"/>
            <a:ext cx="8398800" cy="33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600" smtClean="0"/>
              <a:t>Software Architect</a:t>
            </a:r>
            <a:endParaRPr sz="5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8428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ru-RU" dirty="0" smtClean="0"/>
              <a:t>Нефункциональные требования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726675" y="1174791"/>
            <a:ext cx="791114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QA</a:t>
            </a:r>
            <a:r>
              <a:rPr lang="ru-RU" dirty="0" smtClean="0"/>
              <a:t>-1: (изменяемость, модульность) </a:t>
            </a:r>
          </a:p>
          <a:p>
            <a:r>
              <a:rPr lang="ru-RU" dirty="0" smtClean="0"/>
              <a:t>Сервис должен быть построен из модулей, каждый из которых может быть легко заменен, тем самым обеспечивая гибкость в сборке и поддержке;</a:t>
            </a:r>
          </a:p>
          <a:p>
            <a:r>
              <a:rPr lang="en-US" dirty="0" smtClean="0"/>
              <a:t>QA</a:t>
            </a:r>
            <a:r>
              <a:rPr lang="ru-RU" dirty="0" smtClean="0"/>
              <a:t>-2: </a:t>
            </a:r>
            <a:r>
              <a:rPr lang="ru-RU" dirty="0" err="1" smtClean="0"/>
              <a:t>масштабируемость</a:t>
            </a:r>
            <a:r>
              <a:rPr lang="ru-RU" dirty="0" smtClean="0"/>
              <a:t>(</a:t>
            </a:r>
            <a:r>
              <a:rPr lang="en-US" dirty="0" smtClean="0"/>
              <a:t>scalability</a:t>
            </a:r>
            <a:r>
              <a:rPr lang="ru-RU" dirty="0" smtClean="0"/>
              <a:t>)</a:t>
            </a:r>
          </a:p>
          <a:p>
            <a:r>
              <a:rPr lang="ru-RU" dirty="0" smtClean="0"/>
              <a:t>Сервис  должен выдерживать увеличение количества запросов с 10 запросов в секунду до 90000.</a:t>
            </a:r>
          </a:p>
          <a:p>
            <a:r>
              <a:rPr lang="en-US" dirty="0" smtClean="0"/>
              <a:t>QA</a:t>
            </a:r>
            <a:r>
              <a:rPr lang="ru-RU" dirty="0" smtClean="0"/>
              <a:t>-3: восстанавливаемость(</a:t>
            </a:r>
            <a:r>
              <a:rPr lang="en-US" dirty="0" smtClean="0"/>
              <a:t>recoverability</a:t>
            </a:r>
            <a:r>
              <a:rPr lang="ru-RU" dirty="0" smtClean="0"/>
              <a:t>)</a:t>
            </a:r>
          </a:p>
          <a:p>
            <a:r>
              <a:rPr lang="ru-RU" dirty="0" smtClean="0"/>
              <a:t>На сервисе должна поддерживаться возможность восстановления системы в течение 2 часов с сохранением всех данных.</a:t>
            </a:r>
          </a:p>
          <a:p>
            <a:r>
              <a:rPr lang="en-US" dirty="0" smtClean="0"/>
              <a:t>QA</a:t>
            </a:r>
            <a:r>
              <a:rPr lang="ru-RU" dirty="0" smtClean="0"/>
              <a:t>-4: скорость (</a:t>
            </a:r>
            <a:r>
              <a:rPr lang="en-US" dirty="0" smtClean="0"/>
              <a:t>performance</a:t>
            </a:r>
            <a:r>
              <a:rPr lang="ru-RU" dirty="0" smtClean="0"/>
              <a:t>)</a:t>
            </a:r>
          </a:p>
          <a:p>
            <a:r>
              <a:rPr lang="ru-RU" dirty="0" smtClean="0"/>
              <a:t>Обеспечить квантиль пользовательских запросов 90 </a:t>
            </a:r>
            <a:r>
              <a:rPr lang="ru-RU" dirty="0" err="1" smtClean="0"/>
              <a:t>процентиль</a:t>
            </a:r>
            <a:r>
              <a:rPr lang="ru-RU" dirty="0" smtClean="0"/>
              <a:t> время выполнения запросов(</a:t>
            </a:r>
            <a:r>
              <a:rPr lang="en-US" dirty="0" smtClean="0"/>
              <a:t>latency</a:t>
            </a:r>
            <a:r>
              <a:rPr lang="ru-RU" dirty="0" smtClean="0"/>
              <a:t>) </a:t>
            </a:r>
            <a:r>
              <a:rPr lang="en-US" smtClean="0"/>
              <a:t>35</a:t>
            </a:r>
            <a:r>
              <a:rPr lang="ru-RU" smtClean="0"/>
              <a:t>0 </a:t>
            </a:r>
            <a:r>
              <a:rPr lang="ru-RU" dirty="0" smtClean="0"/>
              <a:t>миллисекунд.</a:t>
            </a:r>
          </a:p>
          <a:p>
            <a:r>
              <a:rPr lang="en-US" dirty="0" smtClean="0"/>
              <a:t>QA</a:t>
            </a:r>
            <a:r>
              <a:rPr lang="ru-RU" dirty="0" smtClean="0"/>
              <a:t>-5: безопасность(</a:t>
            </a:r>
            <a:r>
              <a:rPr lang="en-US" dirty="0" smtClean="0"/>
              <a:t>safety</a:t>
            </a:r>
            <a:r>
              <a:rPr lang="ru-RU" dirty="0" smtClean="0"/>
              <a:t>)</a:t>
            </a:r>
          </a:p>
          <a:p>
            <a:r>
              <a:rPr lang="ru-RU" dirty="0" smtClean="0"/>
              <a:t>Обеспечить защищенный канал взаимодействия с сервисом.</a:t>
            </a:r>
          </a:p>
          <a:p>
            <a:r>
              <a:rPr lang="en-US" dirty="0" smtClean="0"/>
              <a:t>QA</a:t>
            </a:r>
            <a:r>
              <a:rPr lang="ru-RU" dirty="0" smtClean="0"/>
              <a:t>-6: безопасность(</a:t>
            </a:r>
            <a:r>
              <a:rPr lang="en-US" dirty="0" smtClean="0"/>
              <a:t>safety</a:t>
            </a:r>
            <a:r>
              <a:rPr lang="ru-RU" dirty="0" smtClean="0"/>
              <a:t>)</a:t>
            </a:r>
          </a:p>
          <a:p>
            <a:r>
              <a:rPr lang="ru-RU" dirty="0" smtClean="0"/>
              <a:t>Использовать защищенные технологии аутентификации и авторизации с возможностью проверки подлинности пользователя и разрешенных ему операций.</a:t>
            </a:r>
          </a:p>
          <a:p>
            <a:r>
              <a:rPr lang="en-US" dirty="0" smtClean="0"/>
              <a:t>QA</a:t>
            </a:r>
            <a:r>
              <a:rPr lang="ru-RU" dirty="0" smtClean="0"/>
              <a:t>-7: наблюдаемость(</a:t>
            </a:r>
            <a:r>
              <a:rPr lang="en-US" dirty="0" err="1" smtClean="0"/>
              <a:t>observability</a:t>
            </a:r>
            <a:r>
              <a:rPr lang="ru-RU" dirty="0" smtClean="0"/>
              <a:t>)</a:t>
            </a:r>
          </a:p>
          <a:p>
            <a:r>
              <a:rPr lang="ru-RU" dirty="0" smtClean="0"/>
              <a:t>Фиксировать все запросы, ответы при взаимодействии с другими системами.</a:t>
            </a:r>
          </a:p>
          <a:p>
            <a:r>
              <a:rPr lang="en-US" dirty="0" smtClean="0"/>
              <a:t>QA-9: </a:t>
            </a:r>
            <a:r>
              <a:rPr lang="ru-RU" dirty="0" smtClean="0"/>
              <a:t>устойчивость</a:t>
            </a:r>
            <a:r>
              <a:rPr lang="en-US" dirty="0" smtClean="0"/>
              <a:t>(sustainability), </a:t>
            </a:r>
            <a:r>
              <a:rPr lang="ru-RU" dirty="0" smtClean="0"/>
              <a:t>надежность</a:t>
            </a:r>
            <a:r>
              <a:rPr lang="en-US" dirty="0" smtClean="0"/>
              <a:t>(reliability)</a:t>
            </a:r>
            <a:endParaRPr lang="ru-RU" dirty="0" smtClean="0"/>
          </a:p>
          <a:p>
            <a:r>
              <a:rPr lang="ru-RU" dirty="0" smtClean="0"/>
              <a:t>В случае падения сервиса или его БД система могла бы переориентировать трафик взаимодействия с другими сервисами так, чтобы пользователь не почувствовал никаких неполадок.</a:t>
            </a:r>
          </a:p>
          <a:p>
            <a:r>
              <a:rPr lang="ru-RU" dirty="0" smtClean="0"/>
              <a:t>.</a:t>
            </a:r>
            <a:endParaRPr lang="ru-RU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7398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ru-RU" dirty="0" smtClean="0"/>
              <a:t>Процесс отправки </a:t>
            </a:r>
            <a:r>
              <a:rPr lang="ru-RU" dirty="0" err="1" smtClean="0"/>
              <a:t>смс-сообщения</a:t>
            </a:r>
            <a:endParaRPr dirty="0"/>
          </a:p>
        </p:txBody>
      </p:sp>
      <p:pic>
        <p:nvPicPr>
          <p:cNvPr id="4" name="Рисунок 3" descr="diag_seq_sms_msg.jp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90178" y="1435183"/>
            <a:ext cx="7666426" cy="465677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500550" y="440980"/>
            <a:ext cx="8520600" cy="11213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ru-RU" dirty="0" smtClean="0"/>
              <a:t>Процесс сохранения статистики по сообщениям</a:t>
            </a:r>
            <a:endParaRPr dirty="0"/>
          </a:p>
        </p:txBody>
      </p:sp>
      <p:pic>
        <p:nvPicPr>
          <p:cNvPr id="3" name="Рисунок 2" descr="diag_seq_add_metric_for_monitor.jp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90342" y="1816689"/>
            <a:ext cx="7920763" cy="414810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500550" y="440980"/>
            <a:ext cx="8520600" cy="11213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ru-RU" dirty="0" smtClean="0"/>
              <a:t>Процесс получения статистических данных по отправленным сообщениям</a:t>
            </a:r>
            <a:endParaRPr dirty="0"/>
          </a:p>
        </p:txBody>
      </p:sp>
      <p:pic>
        <p:nvPicPr>
          <p:cNvPr id="4" name="Рисунок 3" descr="diag_seq_get_metric_for_monitor.jp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11935" y="2276157"/>
            <a:ext cx="6120130" cy="230568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500550" y="440980"/>
            <a:ext cx="8520600" cy="11213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ru-RU" dirty="0" smtClean="0"/>
              <a:t>Процесс изменения статуса клиента</a:t>
            </a:r>
            <a:endParaRPr dirty="0"/>
          </a:p>
        </p:txBody>
      </p:sp>
      <p:pic>
        <p:nvPicPr>
          <p:cNvPr id="5" name="Рисунок 4" descr="diag_seq_admin_change_user_status.jp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11935" y="1485900"/>
            <a:ext cx="6120130" cy="3886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500550" y="440980"/>
            <a:ext cx="8520600" cy="11213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ru-RU" dirty="0" smtClean="0"/>
              <a:t>Процесс создания шаблона сообщений</a:t>
            </a:r>
            <a:endParaRPr dirty="0"/>
          </a:p>
        </p:txBody>
      </p:sp>
      <p:pic>
        <p:nvPicPr>
          <p:cNvPr id="4" name="Рисунок 3" descr="diag_seq_save_tmpl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0291" y="1744020"/>
            <a:ext cx="6848918" cy="397317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8428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ru-RU" dirty="0" smtClean="0"/>
              <a:t>Системный контекст</a:t>
            </a:r>
            <a:endParaRPr dirty="0"/>
          </a:p>
        </p:txBody>
      </p:sp>
      <p:pic>
        <p:nvPicPr>
          <p:cNvPr id="5" name="Рисунок 4" descr="context.jp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11935" y="1434147"/>
            <a:ext cx="6120130" cy="398970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8428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ru-RU" dirty="0" smtClean="0"/>
              <a:t>Домены</a:t>
            </a:r>
            <a:endParaRPr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826594" y="1541327"/>
            <a:ext cx="4572000" cy="3108543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dirty="0" smtClean="0"/>
              <a:t>Core domain</a:t>
            </a:r>
            <a:r>
              <a:rPr lang="ru-RU" dirty="0" smtClean="0"/>
              <a:t>:</a:t>
            </a:r>
          </a:p>
          <a:p>
            <a:pPr lvl="1">
              <a:buFont typeface="Arial" pitchFamily="34" charset="0"/>
              <a:buChar char="—"/>
            </a:pPr>
            <a:r>
              <a:rPr lang="ru-RU" dirty="0" smtClean="0"/>
              <a:t> сообщение</a:t>
            </a:r>
          </a:p>
          <a:p>
            <a:pPr lvl="1"/>
            <a:endParaRPr lang="ru-RU" dirty="0" smtClean="0"/>
          </a:p>
          <a:p>
            <a:pPr lvl="0"/>
            <a:r>
              <a:rPr lang="ru-RU" dirty="0" err="1" smtClean="0"/>
              <a:t>Поддомены</a:t>
            </a:r>
            <a:r>
              <a:rPr lang="ru-RU" dirty="0" smtClean="0"/>
              <a:t>:</a:t>
            </a:r>
          </a:p>
          <a:p>
            <a:pPr lvl="1">
              <a:buFont typeface="Arial" pitchFamily="34" charset="0"/>
              <a:buChar char="—"/>
            </a:pPr>
            <a:r>
              <a:rPr lang="ru-RU" dirty="0" smtClean="0"/>
              <a:t> настройки взаимодействия с провайдерами;</a:t>
            </a:r>
          </a:p>
          <a:p>
            <a:pPr lvl="1">
              <a:buFont typeface="Arial" pitchFamily="34" charset="0"/>
              <a:buChar char="—"/>
            </a:pPr>
            <a:r>
              <a:rPr lang="ru-RU" dirty="0" smtClean="0"/>
              <a:t> управление клиентами; </a:t>
            </a:r>
          </a:p>
          <a:p>
            <a:pPr lvl="1">
              <a:buFont typeface="Arial" pitchFamily="34" charset="0"/>
              <a:buChar char="—"/>
            </a:pPr>
            <a:r>
              <a:rPr lang="ru-RU" dirty="0" smtClean="0"/>
              <a:t> шаблоны сообщений</a:t>
            </a:r>
            <a:r>
              <a:rPr lang="en-US" dirty="0" smtClean="0"/>
              <a:t>;</a:t>
            </a:r>
            <a:endParaRPr lang="ru-RU" dirty="0" smtClean="0"/>
          </a:p>
          <a:p>
            <a:pPr lvl="1">
              <a:buFont typeface="Arial" pitchFamily="34" charset="0"/>
              <a:buChar char="—"/>
            </a:pPr>
            <a:r>
              <a:rPr lang="ru-RU" dirty="0" smtClean="0"/>
              <a:t> мониторинг отправленных сообщений</a:t>
            </a:r>
            <a:r>
              <a:rPr lang="en-US" dirty="0" smtClean="0"/>
              <a:t>;</a:t>
            </a:r>
            <a:endParaRPr lang="ru-RU" dirty="0" smtClean="0"/>
          </a:p>
          <a:p>
            <a:pPr lvl="1">
              <a:buFont typeface="Arial" pitchFamily="34" charset="0"/>
              <a:buChar char="—"/>
            </a:pPr>
            <a:r>
              <a:rPr lang="ru-RU" dirty="0" smtClean="0"/>
              <a:t> абоненты клиента</a:t>
            </a:r>
            <a:r>
              <a:rPr lang="en-US" dirty="0" smtClean="0"/>
              <a:t>;</a:t>
            </a:r>
            <a:endParaRPr lang="ru-RU" dirty="0" smtClean="0"/>
          </a:p>
          <a:p>
            <a:pPr lvl="1">
              <a:buFont typeface="Arial" pitchFamily="34" charset="0"/>
              <a:buChar char="—"/>
            </a:pPr>
            <a:r>
              <a:rPr lang="en-US" dirty="0" smtClean="0"/>
              <a:t> </a:t>
            </a:r>
            <a:r>
              <a:rPr lang="ru-RU" dirty="0" smtClean="0"/>
              <a:t>провайдер </a:t>
            </a:r>
            <a:r>
              <a:rPr lang="en-US" dirty="0" smtClean="0"/>
              <a:t>Telegram</a:t>
            </a:r>
            <a:r>
              <a:rPr lang="ru-RU" dirty="0" smtClean="0"/>
              <a:t>;</a:t>
            </a:r>
          </a:p>
          <a:p>
            <a:pPr lvl="1">
              <a:buFont typeface="Arial" pitchFamily="34" charset="0"/>
              <a:buChar char="—"/>
            </a:pPr>
            <a:r>
              <a:rPr lang="en-US" dirty="0" smtClean="0"/>
              <a:t> </a:t>
            </a:r>
            <a:r>
              <a:rPr lang="ru-RU" dirty="0" smtClean="0"/>
              <a:t>провайдер </a:t>
            </a:r>
            <a:r>
              <a:rPr lang="en-US" dirty="0" err="1" smtClean="0"/>
              <a:t>Whatsapp</a:t>
            </a:r>
            <a:r>
              <a:rPr lang="en-US" dirty="0" smtClean="0"/>
              <a:t>;</a:t>
            </a:r>
          </a:p>
          <a:p>
            <a:pPr lvl="1">
              <a:buFont typeface="Arial" pitchFamily="34" charset="0"/>
              <a:buChar char="—"/>
            </a:pPr>
            <a:r>
              <a:rPr lang="en-US" dirty="0" smtClean="0"/>
              <a:t> </a:t>
            </a:r>
            <a:r>
              <a:rPr lang="ru-RU" dirty="0" smtClean="0"/>
              <a:t>провайдер </a:t>
            </a:r>
            <a:r>
              <a:rPr lang="en-US" dirty="0" smtClean="0"/>
              <a:t>SMS</a:t>
            </a:r>
            <a:r>
              <a:rPr lang="ru-RU" dirty="0" smtClean="0"/>
              <a:t>-сообщений</a:t>
            </a:r>
            <a:r>
              <a:rPr lang="en-US" dirty="0" smtClean="0"/>
              <a:t>;</a:t>
            </a:r>
          </a:p>
          <a:p>
            <a:pPr lvl="1">
              <a:buFont typeface="Arial" pitchFamily="34" charset="0"/>
              <a:buChar char="—"/>
            </a:pPr>
            <a:r>
              <a:rPr lang="en-US" dirty="0" smtClean="0"/>
              <a:t> </a:t>
            </a:r>
            <a:r>
              <a:rPr lang="ru-RU" dirty="0" smtClean="0"/>
              <a:t>провайдер электронной почты;</a:t>
            </a:r>
            <a:endParaRPr lang="en-US" dirty="0" smtClean="0"/>
          </a:p>
          <a:p>
            <a:pPr lvl="1">
              <a:buFont typeface="Arial" pitchFamily="34" charset="0"/>
              <a:buChar char="—"/>
            </a:pPr>
            <a:endParaRPr lang="ru-RU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8428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ru-RU" dirty="0" smtClean="0"/>
              <a:t>Решение 1</a:t>
            </a:r>
            <a:endParaRPr dirty="0"/>
          </a:p>
        </p:txBody>
      </p:sp>
      <p:pic>
        <p:nvPicPr>
          <p:cNvPr id="5" name="Рисунок 4" descr="diag_container_des_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899" y="1162681"/>
            <a:ext cx="7733038" cy="5104896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8428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ru-RU" dirty="0" smtClean="0"/>
              <a:t>Решение 2</a:t>
            </a:r>
            <a:endParaRPr dirty="0"/>
          </a:p>
        </p:txBody>
      </p:sp>
      <p:pic>
        <p:nvPicPr>
          <p:cNvPr id="4" name="Рисунок 3" descr="diag_container_des_2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787" y="1150570"/>
            <a:ext cx="7654315" cy="49413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2"/>
          <p:cNvSpPr/>
          <p:nvPr/>
        </p:nvSpPr>
        <p:spPr>
          <a:xfrm>
            <a:off x="630000" y="3689750"/>
            <a:ext cx="1515000" cy="2425200"/>
          </a:xfrm>
          <a:prstGeom prst="rect">
            <a:avLst/>
          </a:prstGeom>
          <a:solidFill>
            <a:srgbClr val="013D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3" name="Google Shape;143;p3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192372" y="3992446"/>
            <a:ext cx="1525690" cy="1819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44" name="Google Shape;144;p32"/>
          <p:cNvSpPr txBox="1">
            <a:spLocks noGrp="1"/>
          </p:cNvSpPr>
          <p:nvPr>
            <p:ph type="title"/>
          </p:nvPr>
        </p:nvSpPr>
        <p:spPr>
          <a:xfrm>
            <a:off x="500550" y="1094951"/>
            <a:ext cx="8520600" cy="26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dirty="0"/>
              <a:t>Защита проекта</a:t>
            </a:r>
            <a:endParaRPr dirty="0"/>
          </a:p>
          <a:p>
            <a:pPr lvl="0">
              <a:buSzPts val="1100"/>
            </a:pPr>
            <a:r>
              <a:rPr lang="ru" dirty="0"/>
              <a:t>Тема</a:t>
            </a:r>
            <a:r>
              <a:rPr lang="ru" dirty="0" smtClean="0"/>
              <a:t>:</a:t>
            </a:r>
            <a:r>
              <a:rPr lang="en-US" dirty="0" smtClean="0"/>
              <a:t> </a:t>
            </a:r>
            <a:r>
              <a:rPr lang="ru-RU" b="0" dirty="0" smtClean="0"/>
              <a:t>Архитектура распределенной системы обмена сообщениями</a:t>
            </a:r>
            <a:r>
              <a:rPr lang="ru" dirty="0" smtClean="0"/>
              <a:t>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5" name="Google Shape;145;p32"/>
          <p:cNvSpPr txBox="1">
            <a:spLocks noGrp="1"/>
          </p:cNvSpPr>
          <p:nvPr>
            <p:ph type="subTitle" idx="2"/>
          </p:nvPr>
        </p:nvSpPr>
        <p:spPr>
          <a:xfrm>
            <a:off x="3135425" y="4174975"/>
            <a:ext cx="5856300" cy="7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rgbClr val="02418B"/>
                </a:solidFill>
              </a:rPr>
              <a:t>Иванов Александр</a:t>
            </a:r>
            <a:r>
              <a:rPr lang="ru" dirty="0" smtClean="0">
                <a:solidFill>
                  <a:srgbClr val="02418B"/>
                </a:solidFill>
              </a:rPr>
              <a:t>  </a:t>
            </a:r>
            <a:endParaRPr dirty="0">
              <a:solidFill>
                <a:srgbClr val="02418B"/>
              </a:solidFill>
            </a:endParaRPr>
          </a:p>
        </p:txBody>
      </p:sp>
      <p:sp>
        <p:nvSpPr>
          <p:cNvPr id="146" name="Google Shape;146;p32"/>
          <p:cNvSpPr txBox="1">
            <a:spLocks noGrp="1"/>
          </p:cNvSpPr>
          <p:nvPr>
            <p:ph type="subTitle" idx="3"/>
          </p:nvPr>
        </p:nvSpPr>
        <p:spPr>
          <a:xfrm>
            <a:off x="3135425" y="4575175"/>
            <a:ext cx="58563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8428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ru-RU" dirty="0" smtClean="0"/>
              <a:t>Решение 3</a:t>
            </a:r>
            <a:endParaRPr dirty="0"/>
          </a:p>
        </p:txBody>
      </p:sp>
      <p:pic>
        <p:nvPicPr>
          <p:cNvPr id="6" name="Рисунок 5" descr="diag_container_des_3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654" y="1096069"/>
            <a:ext cx="7640692" cy="524417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8428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ru-RU" dirty="0" smtClean="0"/>
              <a:t>Сравнение решений</a:t>
            </a:r>
            <a:endParaRPr dirty="0"/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/>
        </p:nvGraphicFramePr>
        <p:xfrm>
          <a:off x="1524000" y="2171700"/>
          <a:ext cx="6096000" cy="2788920"/>
        </p:xfrm>
        <a:graphic>
          <a:graphicData uri="http://schemas.openxmlformats.org/drawingml/2006/table">
            <a:tbl>
              <a:tblPr/>
              <a:tblGrid>
                <a:gridCol w="330349"/>
                <a:gridCol w="1964157"/>
                <a:gridCol w="1255204"/>
                <a:gridCol w="1273145"/>
                <a:gridCol w="1273145"/>
              </a:tblGrid>
              <a:tr h="24497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latin typeface="Times New Roman"/>
                          <a:ea typeface="Calibri"/>
                          <a:cs typeface="Times New Roman"/>
                        </a:rPr>
                        <a:t>№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Характеристика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Решение 1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Решение 2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Решение 3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995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1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Безопасность(контроль доступа)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 smtClean="0">
                          <a:latin typeface="Times New Roman"/>
                          <a:ea typeface="Calibri"/>
                          <a:cs typeface="Times New Roman"/>
                        </a:rPr>
                        <a:t>+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+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+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497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2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Масштабируемость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-+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 smtClean="0">
                          <a:latin typeface="Times New Roman"/>
                          <a:ea typeface="Calibri"/>
                          <a:cs typeface="Times New Roman"/>
                        </a:rPr>
                        <a:t>-</a:t>
                      </a:r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+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+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497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3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latin typeface="Times New Roman"/>
                          <a:ea typeface="Calibri"/>
                          <a:cs typeface="Times New Roman"/>
                        </a:rPr>
                        <a:t>Гибкость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 smtClean="0">
                          <a:latin typeface="Times New Roman"/>
                          <a:ea typeface="Calibri"/>
                          <a:cs typeface="Times New Roman"/>
                        </a:rPr>
                        <a:t>-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-+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+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497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4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Надежность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latin typeface="Times New Roman"/>
                          <a:ea typeface="Calibri"/>
                          <a:cs typeface="Times New Roman"/>
                        </a:rPr>
                        <a:t>-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+-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+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497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5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Восстанавливаиемость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latin typeface="Times New Roman"/>
                          <a:ea typeface="Calibri"/>
                          <a:cs typeface="Times New Roman"/>
                        </a:rPr>
                        <a:t>-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+-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+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497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6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Мониторинг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+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+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+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497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7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Отказоустойчивость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 smtClean="0">
                          <a:latin typeface="Times New Roman"/>
                          <a:ea typeface="Calibri"/>
                          <a:cs typeface="Times New Roman"/>
                        </a:rPr>
                        <a:t>-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 smtClean="0">
                          <a:latin typeface="Times New Roman"/>
                          <a:ea typeface="Calibri"/>
                          <a:cs typeface="Times New Roman"/>
                        </a:rPr>
                        <a:t>+-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latin typeface="Times New Roman"/>
                          <a:ea typeface="Calibri"/>
                          <a:cs typeface="Times New Roman"/>
                        </a:rPr>
                        <a:t>+</a:t>
                      </a:r>
                      <a:endParaRPr lang="ru-RU" sz="12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497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latin typeface="Times New Roman"/>
                          <a:ea typeface="Calibri"/>
                          <a:cs typeface="Times New Roman"/>
                        </a:rPr>
                        <a:t>8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latin typeface="Times New Roman"/>
                          <a:ea typeface="Calibri"/>
                          <a:cs typeface="Times New Roman"/>
                        </a:rPr>
                        <a:t>Удобство сопровождения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 smtClean="0">
                          <a:latin typeface="Times New Roman"/>
                          <a:ea typeface="Calibri"/>
                          <a:cs typeface="Times New Roman"/>
                        </a:rPr>
                        <a:t>+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 smtClean="0">
                          <a:latin typeface="Times New Roman"/>
                          <a:ea typeface="Calibri"/>
                          <a:cs typeface="Times New Roman"/>
                        </a:rPr>
                        <a:t>+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latin typeface="Times New Roman"/>
                          <a:ea typeface="Calibri"/>
                          <a:cs typeface="Times New Roman"/>
                        </a:rPr>
                        <a:t>-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497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smtClean="0">
                          <a:latin typeface="Times New Roman"/>
                          <a:ea typeface="Calibri"/>
                          <a:cs typeface="Times New Roman"/>
                        </a:rPr>
                        <a:t>9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smtClean="0">
                          <a:latin typeface="Times New Roman"/>
                          <a:ea typeface="Calibri"/>
                          <a:cs typeface="Times New Roman"/>
                        </a:rPr>
                        <a:t>Цена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smtClean="0">
                          <a:latin typeface="Times New Roman"/>
                          <a:ea typeface="Calibri"/>
                          <a:cs typeface="Times New Roman"/>
                        </a:rPr>
                        <a:t>+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smtClean="0">
                          <a:latin typeface="Times New Roman"/>
                          <a:ea typeface="Calibri"/>
                          <a:cs typeface="Times New Roman"/>
                        </a:rPr>
                        <a:t>+-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smtClean="0">
                          <a:latin typeface="Times New Roman"/>
                          <a:ea typeface="Calibri"/>
                          <a:cs typeface="Times New Roman"/>
                        </a:rPr>
                        <a:t>-</a:t>
                      </a:r>
                      <a:endParaRPr lang="ru-RU" sz="1200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6812" marR="668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6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13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Используемые технологии</a:t>
            </a:r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1126347" y="1919634"/>
            <a:ext cx="1418978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pitchFamily="34" charset="0"/>
              <a:buChar char="—"/>
            </a:pPr>
            <a:r>
              <a:rPr lang="en-US" dirty="0" smtClean="0"/>
              <a:t> </a:t>
            </a:r>
            <a:r>
              <a:rPr lang="en-US" dirty="0" err="1" smtClean="0"/>
              <a:t>Kubernetes</a:t>
            </a:r>
            <a:endParaRPr lang="en-US" dirty="0" smtClean="0"/>
          </a:p>
          <a:p>
            <a:pPr>
              <a:buFont typeface="Arial" pitchFamily="34" charset="0"/>
              <a:buChar char="—"/>
            </a:pPr>
            <a:r>
              <a:rPr lang="en-US" dirty="0" smtClean="0"/>
              <a:t> </a:t>
            </a:r>
            <a:r>
              <a:rPr lang="en-US" dirty="0" err="1" smtClean="0"/>
              <a:t>ClickHouse</a:t>
            </a:r>
            <a:endParaRPr lang="en-US" dirty="0" smtClean="0"/>
          </a:p>
          <a:p>
            <a:pPr>
              <a:buFont typeface="Arial" pitchFamily="34" charset="0"/>
              <a:buChar char="—"/>
            </a:pPr>
            <a:r>
              <a:rPr lang="en-US" dirty="0" smtClean="0"/>
              <a:t> </a:t>
            </a:r>
            <a:r>
              <a:rPr lang="en-US" dirty="0" err="1" smtClean="0"/>
              <a:t>PostgreSQL</a:t>
            </a:r>
            <a:endParaRPr lang="en-US" dirty="0" smtClean="0"/>
          </a:p>
          <a:p>
            <a:pPr>
              <a:buFont typeface="Arial" pitchFamily="34" charset="0"/>
              <a:buChar char="—"/>
            </a:pPr>
            <a:r>
              <a:rPr lang="en-US" dirty="0" smtClean="0"/>
              <a:t> </a:t>
            </a:r>
            <a:r>
              <a:rPr lang="en-US" dirty="0" err="1" smtClean="0"/>
              <a:t>Ubuntu</a:t>
            </a:r>
            <a:endParaRPr lang="en-US" dirty="0" smtClean="0"/>
          </a:p>
          <a:p>
            <a:pPr>
              <a:buFont typeface="Arial" pitchFamily="34" charset="0"/>
              <a:buChar char="—"/>
            </a:pPr>
            <a:r>
              <a:rPr lang="en-US" dirty="0" smtClean="0"/>
              <a:t> </a:t>
            </a:r>
            <a:r>
              <a:rPr lang="en-US" dirty="0" err="1" smtClean="0"/>
              <a:t>OpenSearch</a:t>
            </a:r>
            <a:endParaRPr lang="en-US" dirty="0" smtClean="0"/>
          </a:p>
          <a:p>
            <a:pPr>
              <a:buFont typeface="Arial" pitchFamily="34" charset="0"/>
              <a:buChar char="—"/>
            </a:pPr>
            <a:r>
              <a:rPr lang="en-US" dirty="0" smtClean="0"/>
              <a:t> </a:t>
            </a:r>
            <a:r>
              <a:rPr lang="en-US" dirty="0" err="1" smtClean="0"/>
              <a:t>Grafana</a:t>
            </a:r>
            <a:endParaRPr lang="en-US" dirty="0" smtClean="0"/>
          </a:p>
          <a:p>
            <a:pPr>
              <a:buFont typeface="Arial" pitchFamily="34" charset="0"/>
              <a:buChar char="—"/>
            </a:pPr>
            <a:r>
              <a:rPr lang="en-US" dirty="0" smtClean="0"/>
              <a:t> Prometheus</a:t>
            </a:r>
          </a:p>
          <a:p>
            <a:pPr>
              <a:buFont typeface="Arial" pitchFamily="34" charset="0"/>
              <a:buChar char="—"/>
            </a:pPr>
            <a:r>
              <a:rPr lang="en-US" dirty="0" smtClean="0"/>
              <a:t> Vault</a:t>
            </a:r>
          </a:p>
          <a:p>
            <a:pPr>
              <a:buFont typeface="Arial" pitchFamily="34" charset="0"/>
              <a:buChar char="—"/>
            </a:pPr>
            <a:r>
              <a:rPr lang="en-US" dirty="0" smtClean="0"/>
              <a:t> Consul</a:t>
            </a:r>
          </a:p>
          <a:p>
            <a:pPr>
              <a:buFont typeface="Arial" pitchFamily="34" charset="0"/>
              <a:buChar char="—"/>
            </a:pPr>
            <a:r>
              <a:rPr lang="en-US" dirty="0" smtClean="0"/>
              <a:t> </a:t>
            </a:r>
            <a:r>
              <a:rPr lang="en-US" dirty="0" err="1" smtClean="0"/>
              <a:t>Istio</a:t>
            </a:r>
            <a:endParaRPr lang="en-US" dirty="0" smtClean="0"/>
          </a:p>
          <a:p>
            <a:pPr>
              <a:buFont typeface="Arial" pitchFamily="34" charset="0"/>
              <a:buChar char="—"/>
            </a:pPr>
            <a:r>
              <a:rPr lang="en-US" dirty="0" smtClean="0"/>
              <a:t> Jaeger</a:t>
            </a:r>
            <a:endParaRPr lang="ru-RU" dirty="0" smtClean="0"/>
          </a:p>
          <a:p>
            <a:pPr>
              <a:buFont typeface="Arial" pitchFamily="34" charset="0"/>
              <a:buChar char="—"/>
            </a:pPr>
            <a:r>
              <a:rPr lang="en-US" dirty="0" smtClean="0"/>
              <a:t> </a:t>
            </a:r>
            <a:r>
              <a:rPr lang="en-US" dirty="0" err="1" smtClean="0"/>
              <a:t>Docker</a:t>
            </a:r>
            <a:endParaRPr lang="en-US" dirty="0" smtClean="0"/>
          </a:p>
          <a:p>
            <a:pPr>
              <a:buFont typeface="Arial" pitchFamily="34" charset="0"/>
              <a:buChar char="—"/>
            </a:pPr>
            <a:r>
              <a:rPr lang="en-US" dirty="0" smtClean="0"/>
              <a:t> JWT</a:t>
            </a:r>
          </a:p>
          <a:p>
            <a:pPr>
              <a:buFont typeface="Arial" pitchFamily="34" charset="0"/>
              <a:buChar char="—"/>
            </a:pPr>
            <a:r>
              <a:rPr lang="en-US" smtClean="0"/>
              <a:t> Kafka</a:t>
            </a:r>
            <a:endParaRPr lang="en-US" dirty="0" smtClean="0"/>
          </a:p>
          <a:p>
            <a:endParaRPr lang="ru-RU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8428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ru-RU" dirty="0" smtClean="0"/>
              <a:t>Диаграмма развертывания</a:t>
            </a:r>
            <a:endParaRPr dirty="0"/>
          </a:p>
        </p:txBody>
      </p:sp>
      <p:pic>
        <p:nvPicPr>
          <p:cNvPr id="5" name="Рисунок 4" descr="diag_deploymen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3477" y="1073150"/>
            <a:ext cx="5422146" cy="532765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500550" y="440980"/>
            <a:ext cx="8520600" cy="11213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ru-RU" dirty="0" smtClean="0"/>
              <a:t>Кластеры в </a:t>
            </a:r>
            <a:r>
              <a:rPr lang="ru-RU" dirty="0" err="1" smtClean="0"/>
              <a:t>ЦОДе</a:t>
            </a:r>
            <a:endParaRPr dirty="0"/>
          </a:p>
        </p:txBody>
      </p:sp>
      <p:pic>
        <p:nvPicPr>
          <p:cNvPr id="5" name="Рисунок 4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01467" y="1810633"/>
            <a:ext cx="5383455" cy="45546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500550" y="440980"/>
            <a:ext cx="8520600" cy="11213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ru-RU" dirty="0" smtClean="0"/>
              <a:t>Репликация БД</a:t>
            </a:r>
            <a:r>
              <a:rPr lang="en-US" dirty="0" smtClean="0"/>
              <a:t> </a:t>
            </a:r>
            <a:r>
              <a:rPr lang="en-US" dirty="0" err="1" smtClean="0"/>
              <a:t>ClickHouse</a:t>
            </a:r>
            <a:endParaRPr dirty="0"/>
          </a:p>
        </p:txBody>
      </p:sp>
      <p:sp>
        <p:nvSpPr>
          <p:cNvPr id="96258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96257" name="Object 1"/>
          <p:cNvGraphicFramePr>
            <a:graphicFrameLocks noChangeAspect="1"/>
          </p:cNvGraphicFramePr>
          <p:nvPr/>
        </p:nvGraphicFramePr>
        <p:xfrm>
          <a:off x="2180027" y="1701632"/>
          <a:ext cx="4695825" cy="4495800"/>
        </p:xfrm>
        <a:graphic>
          <a:graphicData uri="http://schemas.openxmlformats.org/presentationml/2006/ole">
            <p:oleObj spid="_x0000_s96257" name="Visio" r:id="rId4" imgW="4695860" imgH="4495664" progId="Visio.Drawing.15">
              <p:embed/>
            </p:oleObj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494413" y="213914"/>
            <a:ext cx="8520600" cy="11213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ru-RU" dirty="0" smtClean="0"/>
              <a:t>Лог архитектурных решений</a:t>
            </a:r>
            <a:endParaRPr dirty="0"/>
          </a:p>
        </p:txBody>
      </p:sp>
      <p:sp>
        <p:nvSpPr>
          <p:cNvPr id="96258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9" name="Таблица 8"/>
          <p:cNvGraphicFramePr>
            <a:graphicFrameLocks noGrp="1"/>
          </p:cNvGraphicFramePr>
          <p:nvPr/>
        </p:nvGraphicFramePr>
        <p:xfrm>
          <a:off x="587395" y="974959"/>
          <a:ext cx="8150877" cy="5587505"/>
        </p:xfrm>
        <a:graphic>
          <a:graphicData uri="http://schemas.openxmlformats.org/drawingml/2006/table">
            <a:tbl>
              <a:tblPr firstRow="1" bandRow="1">
                <a:tableStyleId>{1C823DEA-8991-4088-92EA-C4F489A26D64}</a:tableStyleId>
              </a:tblPr>
              <a:tblGrid>
                <a:gridCol w="867056"/>
                <a:gridCol w="7283821"/>
              </a:tblGrid>
              <a:tr h="628329">
                <a:tc>
                  <a:txBody>
                    <a:bodyPr/>
                    <a:lstStyle/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D001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Принято,	Технический,	 Саша,	07.02.2024,</a:t>
                      </a:r>
                    </a:p>
                    <a:p>
                      <a:r>
                        <a:rPr lang="ru-RU" sz="1100" dirty="0" err="1" smtClean="0">
                          <a:latin typeface="Times New Roman"/>
                          <a:ea typeface="Calibri"/>
                          <a:cs typeface="Times New Roman"/>
                        </a:rPr>
                        <a:t>Микросервисы</a:t>
                      </a:r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		</a:t>
                      </a:r>
                    </a:p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Рассматривались различные архитектурные стили: монолит, S</a:t>
                      </a:r>
                      <a:r>
                        <a:rPr lang="en-US" sz="1100" dirty="0" err="1" smtClean="0">
                          <a:latin typeface="Times New Roman"/>
                          <a:ea typeface="Calibri"/>
                          <a:cs typeface="Times New Roman"/>
                        </a:rPr>
                        <a:t>ervice</a:t>
                      </a:r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-</a:t>
                      </a:r>
                      <a:r>
                        <a:rPr lang="ru-RU" sz="1100" dirty="0" err="1" smtClean="0">
                          <a:latin typeface="Times New Roman"/>
                          <a:ea typeface="Calibri"/>
                          <a:cs typeface="Times New Roman"/>
                        </a:rPr>
                        <a:t>Based</a:t>
                      </a:r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, </a:t>
                      </a:r>
                      <a:r>
                        <a:rPr lang="en-US" sz="1100" dirty="0" smtClean="0">
                          <a:latin typeface="Times New Roman"/>
                          <a:ea typeface="Calibri"/>
                          <a:cs typeface="Times New Roman"/>
                        </a:rPr>
                        <a:t>Event </a:t>
                      </a:r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  </a:t>
                      </a:r>
                      <a:r>
                        <a:rPr lang="en-US" sz="1100" dirty="0" smtClean="0">
                          <a:latin typeface="Times New Roman"/>
                          <a:ea typeface="Calibri"/>
                          <a:cs typeface="Times New Roman"/>
                        </a:rPr>
                        <a:t>Driven,</a:t>
                      </a:r>
                      <a:r>
                        <a:rPr lang="ru-RU" sz="1100" baseline="0" dirty="0" smtClean="0"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ru-RU" sz="1100" dirty="0" err="1" smtClean="0">
                          <a:latin typeface="Times New Roman"/>
                          <a:ea typeface="Calibri"/>
                          <a:cs typeface="Times New Roman"/>
                        </a:rPr>
                        <a:t>микросервисы</a:t>
                      </a:r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.</a:t>
                      </a:r>
                      <a:endParaRPr lang="ru-RU" sz="1100" dirty="0"/>
                    </a:p>
                  </a:txBody>
                  <a:tcPr/>
                </a:tc>
              </a:tr>
              <a:tr h="599508">
                <a:tc>
                  <a:txBody>
                    <a:bodyPr/>
                    <a:lstStyle/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D002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Принято,	Бизнес, 	Костя,	07.02.2024</a:t>
                      </a:r>
                    </a:p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Достигнуто соглашение с банком о использовании внутреннего сервиса, взаимодействующего по протоколу SMPP</a:t>
                      </a:r>
                    </a:p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Интеграция с </a:t>
                      </a:r>
                      <a:r>
                        <a:rPr lang="ru-RU" sz="1100" dirty="0" err="1" smtClean="0">
                          <a:latin typeface="Times New Roman"/>
                          <a:ea typeface="Calibri"/>
                          <a:cs typeface="Times New Roman"/>
                        </a:rPr>
                        <a:t>смс</a:t>
                      </a:r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 провайдером, развернутого внутри банка</a:t>
                      </a:r>
                      <a:endParaRPr lang="ru-RU" sz="1100" dirty="0"/>
                    </a:p>
                  </a:txBody>
                  <a:tcPr/>
                </a:tc>
              </a:tr>
              <a:tr h="580173">
                <a:tc>
                  <a:txBody>
                    <a:bodyPr/>
                    <a:lstStyle/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D003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Отклонено, 	Технический,		Саша,	08.02.2024	</a:t>
                      </a:r>
                      <a:endParaRPr lang="en-US" sz="1100" dirty="0" smtClean="0">
                        <a:latin typeface="Times New Roman"/>
                        <a:ea typeface="Calibri"/>
                        <a:cs typeface="Times New Roman"/>
                      </a:endParaRPr>
                    </a:p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Авторизация через отдельный </a:t>
                      </a:r>
                      <a:r>
                        <a:rPr lang="ru-RU" sz="1100" dirty="0" err="1" smtClean="0">
                          <a:latin typeface="Times New Roman"/>
                          <a:ea typeface="Calibri"/>
                          <a:cs typeface="Times New Roman"/>
                        </a:rPr>
                        <a:t>микросервис</a:t>
                      </a:r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	</a:t>
                      </a:r>
                      <a:endParaRPr lang="en-US" sz="1100" dirty="0" smtClean="0">
                        <a:latin typeface="Times New Roman"/>
                        <a:ea typeface="Calibri"/>
                        <a:cs typeface="Times New Roman"/>
                      </a:endParaRPr>
                    </a:p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Много вопросов, как это поддержать в k8s</a:t>
                      </a:r>
                    </a:p>
                  </a:txBody>
                  <a:tcPr/>
                </a:tc>
              </a:tr>
              <a:tr h="580173">
                <a:tc>
                  <a:txBody>
                    <a:bodyPr/>
                    <a:lstStyle/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D004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Принято, 	Технический,		Саша,	08.02.2024	</a:t>
                      </a:r>
                      <a:endParaRPr lang="en-US" sz="1100" dirty="0" smtClean="0">
                        <a:latin typeface="Times New Roman"/>
                        <a:ea typeface="Calibri"/>
                        <a:cs typeface="Times New Roman"/>
                      </a:endParaRPr>
                    </a:p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Авторизация через отдельный </a:t>
                      </a:r>
                      <a:r>
                        <a:rPr lang="ru-RU" sz="1100" dirty="0" err="1" smtClean="0">
                          <a:latin typeface="Times New Roman"/>
                          <a:ea typeface="Calibri"/>
                          <a:cs typeface="Times New Roman"/>
                        </a:rPr>
                        <a:t>микросервис</a:t>
                      </a:r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 с использованием </a:t>
                      </a:r>
                      <a:r>
                        <a:rPr lang="ru-RU" sz="1100" dirty="0" err="1" smtClean="0">
                          <a:latin typeface="Times New Roman"/>
                          <a:ea typeface="Calibri"/>
                          <a:cs typeface="Times New Roman"/>
                        </a:rPr>
                        <a:t>istio</a:t>
                      </a:r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	</a:t>
                      </a:r>
                      <a:endParaRPr lang="en-US" sz="1100" dirty="0" smtClean="0">
                        <a:latin typeface="Times New Roman"/>
                        <a:ea typeface="Calibri"/>
                        <a:cs typeface="Times New Roman"/>
                      </a:endParaRPr>
                    </a:p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Управление единой точкой входа</a:t>
                      </a:r>
                      <a:endParaRPr lang="ru-RU" sz="1100" dirty="0"/>
                    </a:p>
                  </a:txBody>
                  <a:tcPr/>
                </a:tc>
              </a:tr>
              <a:tr h="907450">
                <a:tc>
                  <a:txBody>
                    <a:bodyPr/>
                    <a:lstStyle/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D005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Принято, 	Бизнес,	 Костя,	10.02.2024 	</a:t>
                      </a:r>
                      <a:endParaRPr lang="en-US" sz="1100" dirty="0" smtClean="0">
                        <a:latin typeface="Times New Roman"/>
                        <a:ea typeface="Calibri"/>
                        <a:cs typeface="Times New Roman"/>
                      </a:endParaRPr>
                    </a:p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Развернуть всю инфраструктуру в облаке. Экономически выгодно – затраты на покупку услуг у провайдера оказалось дешевле, чем создавать и поддерживать эту инфраструктуру самим.</a:t>
                      </a:r>
                    </a:p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Много уйдет время на поиск штата специалистов для создания и поддержки инфраструктуры k8s. Закупка серверов тоже требует существенных затрат.</a:t>
                      </a:r>
                      <a:endParaRPr lang="ru-RU" sz="1100" dirty="0"/>
                    </a:p>
                  </a:txBody>
                  <a:tcPr/>
                </a:tc>
              </a:tr>
              <a:tr h="743811">
                <a:tc>
                  <a:txBody>
                    <a:bodyPr/>
                    <a:lstStyle/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D006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Отклонено, 	Технический, 	Саша,	10.02.2024	</a:t>
                      </a:r>
                      <a:endParaRPr lang="en-US" sz="1100" dirty="0" smtClean="0">
                        <a:latin typeface="Times New Roman"/>
                        <a:ea typeface="Calibri"/>
                        <a:cs typeface="Times New Roman"/>
                      </a:endParaRPr>
                    </a:p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Использовать собственную инфраструктуру на базе k8s	</a:t>
                      </a:r>
                      <a:endParaRPr lang="en-US" sz="1100" dirty="0" smtClean="0">
                        <a:latin typeface="Times New Roman"/>
                        <a:ea typeface="Calibri"/>
                        <a:cs typeface="Times New Roman"/>
                      </a:endParaRPr>
                    </a:p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Если банк или др.юридическое лицо не хочет использовать сервисы вне своей инфраструктуры,</a:t>
                      </a:r>
                      <a:r>
                        <a:rPr lang="en-US" sz="1100" dirty="0" smtClean="0">
                          <a:latin typeface="Times New Roman"/>
                          <a:ea typeface="Calibri"/>
                          <a:cs typeface="Times New Roman"/>
                        </a:rPr>
                        <a:t>	</a:t>
                      </a:r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 то необходимо развернуть сервисы на их стороне</a:t>
                      </a:r>
                      <a:endParaRPr lang="ru-RU" sz="1100" dirty="0"/>
                    </a:p>
                  </a:txBody>
                  <a:tcPr/>
                </a:tc>
              </a:tr>
              <a:tr h="580173">
                <a:tc>
                  <a:txBody>
                    <a:bodyPr/>
                    <a:lstStyle/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D007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Принято, 	Технический, 	Саша, 	10.02.2024</a:t>
                      </a:r>
                      <a:endParaRPr lang="en-US" sz="1100" dirty="0" smtClean="0">
                        <a:latin typeface="Times New Roman"/>
                        <a:ea typeface="Calibri"/>
                        <a:cs typeface="Times New Roman"/>
                      </a:endParaRPr>
                    </a:p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Использовать облачную инфраструктуру	</a:t>
                      </a:r>
                    </a:p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Использование облачной инфраструктуры позволит избавиться от покупки железа</a:t>
                      </a:r>
                      <a:endParaRPr lang="ru-RU" sz="1100" dirty="0"/>
                    </a:p>
                  </a:txBody>
                  <a:tcPr/>
                </a:tc>
              </a:tr>
              <a:tr h="884948">
                <a:tc>
                  <a:txBody>
                    <a:bodyPr/>
                    <a:lstStyle/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D008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Предложено,		Бизнес, 	Володя, 	11.02.2024</a:t>
                      </a:r>
                      <a:endParaRPr lang="en-US" sz="1100" dirty="0" smtClean="0">
                        <a:latin typeface="Times New Roman"/>
                        <a:ea typeface="Calibri"/>
                        <a:cs typeface="Times New Roman"/>
                      </a:endParaRPr>
                    </a:p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Предусмотреть в бюджете ресурсы, необходимые для поддержания облачной инфраструктуры	</a:t>
                      </a:r>
                    </a:p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Средства нужны для оплаты услуг облачного провайдера, труда специалистов, которые бы</a:t>
                      </a:r>
                    </a:p>
                    <a:p>
                      <a:r>
                        <a:rPr lang="ru-RU" sz="1100" dirty="0" smtClean="0">
                          <a:latin typeface="Times New Roman"/>
                          <a:ea typeface="Calibri"/>
                          <a:cs typeface="Times New Roman"/>
                        </a:rPr>
                        <a:t>поддерживали эту инфраструктуру в рабочем состоянии</a:t>
                      </a:r>
                      <a:endParaRPr lang="ru-RU" sz="11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9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13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Выводы и планы по развитию</a:t>
            </a:r>
            <a:endParaRPr/>
          </a:p>
        </p:txBody>
      </p:sp>
      <p:graphicFrame>
        <p:nvGraphicFramePr>
          <p:cNvPr id="203" name="Google Shape;203;p39"/>
          <p:cNvGraphicFramePr/>
          <p:nvPr/>
        </p:nvGraphicFramePr>
        <p:xfrm>
          <a:off x="952500" y="2058925"/>
          <a:ext cx="7239000" cy="2634144"/>
        </p:xfrm>
        <a:graphic>
          <a:graphicData uri="http://schemas.openxmlformats.org/drawingml/2006/table">
            <a:tbl>
              <a:tblPr>
                <a:noFill/>
                <a:tableStyleId>{1C823DEA-8991-4088-92EA-C4F489A26D64}</a:tableStyleId>
              </a:tblPr>
              <a:tblGrid>
                <a:gridCol w="489425"/>
                <a:gridCol w="6749575"/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 b="1" dirty="0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700" b="1" dirty="0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7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Для</a:t>
                      </a:r>
                      <a:r>
                        <a:rPr lang="ru-RU" sz="1700" baseline="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 повышения скорости получения статистических данных по отправленным сообщениям рассмотреть возможность применения </a:t>
                      </a:r>
                      <a:r>
                        <a:rPr lang="en-US" sz="17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Apache</a:t>
                      </a:r>
                      <a:r>
                        <a:rPr lang="en-US" sz="1700" baseline="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 Ignite</a:t>
                      </a:r>
                      <a:endParaRPr sz="17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 b="1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700" b="1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7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Определить какие</a:t>
                      </a:r>
                      <a:r>
                        <a:rPr lang="ru-RU" sz="1700" baseline="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 статистические данные требуются выводить в сервисе мониторинга</a:t>
                      </a:r>
                      <a:endParaRPr sz="17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 b="1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700" b="1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7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Набор сотрудников, которые разбираются в </a:t>
                      </a:r>
                      <a:r>
                        <a:rPr lang="ru-RU" sz="1700" dirty="0" err="1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микросервисах</a:t>
                      </a:r>
                      <a:r>
                        <a:rPr lang="ru-RU" sz="17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,</a:t>
                      </a:r>
                      <a:r>
                        <a:rPr lang="ru-RU" sz="1700" baseline="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en-US" sz="1700" baseline="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high load</a:t>
                      </a:r>
                      <a:endParaRPr sz="17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0"/>
          <p:cNvSpPr txBox="1">
            <a:spLocks noGrp="1"/>
          </p:cNvSpPr>
          <p:nvPr>
            <p:ph type="title"/>
          </p:nvPr>
        </p:nvSpPr>
        <p:spPr>
          <a:xfrm>
            <a:off x="956225" y="528525"/>
            <a:ext cx="75591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Спасибо за внимание!</a:t>
            </a:r>
            <a:r>
              <a:rPr lang="ru" sz="5000" b="0"/>
              <a:t/>
            </a:r>
            <a:br>
              <a:rPr lang="ru" sz="5000" b="0"/>
            </a:br>
            <a:endParaRPr sz="1400" b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7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13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Бизнес-контекст</a:t>
            </a:r>
            <a:endParaRPr dirty="0"/>
          </a:p>
        </p:txBody>
      </p:sp>
      <p:sp>
        <p:nvSpPr>
          <p:cNvPr id="190" name="Google Shape;190;p37"/>
          <p:cNvSpPr txBox="1">
            <a:spLocks noGrp="1"/>
          </p:cNvSpPr>
          <p:nvPr>
            <p:ph type="body" idx="1"/>
          </p:nvPr>
        </p:nvSpPr>
        <p:spPr>
          <a:xfrm>
            <a:off x="518717" y="1456357"/>
            <a:ext cx="8092388" cy="348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None/>
            </a:pPr>
            <a:r>
              <a:rPr lang="ru-RU" dirty="0" smtClean="0"/>
              <a:t>	Компания представляет собственное уникальное решение для автоматизации розничного бизнеса на основе программного комплекса 3CR. </a:t>
            </a:r>
          </a:p>
          <a:p>
            <a:pPr>
              <a:buNone/>
            </a:pPr>
            <a:r>
              <a:rPr lang="ru-RU" dirty="0" smtClean="0"/>
              <a:t>	Во многих банках, которым компания поставляет свое ПО, существует необходимость отправлять уведомления своим клиентам: по операциям, новостям, акциям и др. Банки-клиенты пользуются сторонними провайдерами услуг для отправки сообщений.</a:t>
            </a:r>
          </a:p>
          <a:p>
            <a:pPr>
              <a:buNone/>
            </a:pPr>
            <a:r>
              <a:rPr lang="ru-RU" dirty="0" smtClean="0"/>
              <a:t>	</a:t>
            </a:r>
          </a:p>
          <a:p>
            <a:pPr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13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ru-RU" dirty="0" err="1" smtClean="0"/>
              <a:t>Бизнес-цели</a:t>
            </a:r>
            <a:r>
              <a:rPr lang="ru-RU" dirty="0" smtClean="0"/>
              <a:t>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708509" y="1719797"/>
            <a:ext cx="791114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Цель: </a:t>
            </a:r>
          </a:p>
          <a:p>
            <a:r>
              <a:rPr lang="ru-RU" sz="1600" dirty="0" smtClean="0"/>
              <a:t>создать сервис по отправке сообщений, это позволит компании выйти на новый рынок услуг, продать данную услугу всем действующим банкам-клиентам, предложить систему отправки сообщений рекламным, маркетинговым компаниям,  дифференцировать источники доходов – доля выручки от нового сервиса должна составить к концу 2 года эксплуатации 10% от всех доходов.</a:t>
            </a:r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13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ru-RU" dirty="0" err="1" smtClean="0"/>
              <a:t>Бизнес-драйверы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708509" y="1719797"/>
            <a:ext cx="79111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>
              <a:buFont typeface="Arial" pitchFamily="34" charset="0"/>
              <a:buChar char="―"/>
            </a:pPr>
            <a:r>
              <a:rPr lang="ru-RU" sz="1600" dirty="0" smtClean="0"/>
              <a:t> банки-клиенты нуждаются в сервисах по отправке </a:t>
            </a:r>
            <a:r>
              <a:rPr lang="ru-RU" sz="1600" dirty="0" err="1" smtClean="0"/>
              <a:t>смс-уведомлений</a:t>
            </a:r>
            <a:r>
              <a:rPr lang="ru-RU" sz="1600" dirty="0" smtClean="0"/>
              <a:t> о результатах выполненных операций, по акциям, новостям и т.п.;</a:t>
            </a:r>
          </a:p>
          <a:p>
            <a:pPr lvl="0">
              <a:buFont typeface="Arial" pitchFamily="34" charset="0"/>
              <a:buChar char="―"/>
            </a:pPr>
            <a:r>
              <a:rPr lang="ru-RU" sz="1600" dirty="0" smtClean="0"/>
              <a:t> дифференцировать источники дохода</a:t>
            </a:r>
            <a:r>
              <a:rPr lang="en-US" sz="1600" dirty="0" smtClean="0"/>
              <a:t>;</a:t>
            </a:r>
            <a:endParaRPr lang="ru-RU" sz="1600" dirty="0" smtClean="0"/>
          </a:p>
          <a:p>
            <a:pPr lvl="0">
              <a:buFont typeface="Arial" pitchFamily="34" charset="0"/>
              <a:buChar char="―"/>
            </a:pPr>
            <a:r>
              <a:rPr lang="ru-RU" sz="1600" dirty="0" smtClean="0"/>
              <a:t> у некоторых банков-клиентов существуют проблемы, связанные с  интеграцией их банковских продуктов с провайдерами </a:t>
            </a:r>
            <a:r>
              <a:rPr lang="ru-RU" sz="1600" dirty="0" err="1" smtClean="0"/>
              <a:t>смс-уведомлений</a:t>
            </a:r>
            <a:r>
              <a:rPr lang="ru-RU" sz="1600" dirty="0" smtClean="0"/>
              <a:t> -  что-то исправляется руками, нет полной автоматизации;</a:t>
            </a:r>
          </a:p>
          <a:p>
            <a:pPr lvl="0">
              <a:buFont typeface="Arial" pitchFamily="34" charset="0"/>
              <a:buChar char="―"/>
            </a:pPr>
            <a:r>
              <a:rPr lang="ru-RU" sz="1600" dirty="0" smtClean="0"/>
              <a:t> расширить свою деятельность за пределами банковской сферы – выйти на рынок рекламы.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13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ru-RU" dirty="0" smtClean="0"/>
              <a:t>Ограничения технологические и бизнеса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708509" y="1719797"/>
            <a:ext cx="79111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Font typeface="Arial" pitchFamily="34" charset="0"/>
              <a:buChar char="―"/>
            </a:pPr>
            <a:r>
              <a:rPr lang="ru-RU" sz="1600" dirty="0" smtClean="0"/>
              <a:t>к некоторым сообщениям могут предъявляться требования по гарантированной и своевременной доставке;</a:t>
            </a:r>
          </a:p>
          <a:p>
            <a:pPr lvl="0">
              <a:buFont typeface="Arial" pitchFamily="34" charset="0"/>
              <a:buChar char="―"/>
            </a:pPr>
            <a:r>
              <a:rPr lang="ru-RU" sz="1600" dirty="0" smtClean="0"/>
              <a:t> интеграция со сторонними сервисами по отправке сообщений;</a:t>
            </a:r>
          </a:p>
          <a:p>
            <a:pPr lvl="0">
              <a:buFont typeface="Arial" pitchFamily="34" charset="0"/>
              <a:buChar char="―"/>
            </a:pPr>
            <a:r>
              <a:rPr lang="ru-RU" sz="1600" dirty="0" smtClean="0"/>
              <a:t> у некоторых клиентов могут возникнуть дополнительные требования к системе;</a:t>
            </a:r>
          </a:p>
          <a:p>
            <a:pPr>
              <a:buFont typeface="Arial" pitchFamily="34" charset="0"/>
              <a:buChar char="―"/>
            </a:pPr>
            <a:r>
              <a:rPr lang="ru-RU" sz="1600" dirty="0" smtClean="0"/>
              <a:t> в компании нет достаточно сотрудников, которые бы имели знания и опыт работы по таким направлениям, как </a:t>
            </a:r>
            <a:r>
              <a:rPr lang="ru-RU" sz="1600" dirty="0" err="1" smtClean="0"/>
              <a:t>микросервисы</a:t>
            </a:r>
            <a:r>
              <a:rPr lang="ru-RU" sz="1600" dirty="0" smtClean="0"/>
              <a:t>, </a:t>
            </a:r>
            <a:r>
              <a:rPr lang="en-US" sz="1600" dirty="0" smtClean="0"/>
              <a:t>high load</a:t>
            </a:r>
            <a:r>
              <a:rPr lang="ru-RU" sz="1600" dirty="0" smtClean="0"/>
              <a:t>.</a:t>
            </a:r>
            <a:endParaRPr lang="ru-RU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13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ru-RU" dirty="0" err="1" smtClean="0"/>
              <a:t>Стейкхолдеры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708509" y="1719797"/>
            <a:ext cx="791114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600" dirty="0" smtClean="0"/>
              <a:t>SH- 1: </a:t>
            </a:r>
            <a:r>
              <a:rPr lang="ru-RU" sz="1600" dirty="0" smtClean="0"/>
              <a:t>Клиенты сервиса оповещений</a:t>
            </a:r>
          </a:p>
          <a:p>
            <a:pPr lvl="1"/>
            <a:r>
              <a:rPr lang="ru-RU" sz="1600" dirty="0" smtClean="0"/>
              <a:t>юридические и физические лица, которые используют сервис для оповещения своих абонентов;</a:t>
            </a:r>
          </a:p>
          <a:p>
            <a:pPr lvl="0"/>
            <a:r>
              <a:rPr lang="en-US" sz="1600" dirty="0" smtClean="0"/>
              <a:t>SH- 2: </a:t>
            </a:r>
            <a:r>
              <a:rPr lang="ru-RU" sz="1600" dirty="0" smtClean="0"/>
              <a:t>Служащий компании</a:t>
            </a:r>
          </a:p>
          <a:p>
            <a:pPr lvl="1"/>
            <a:r>
              <a:rPr lang="ru-RU" sz="1600" dirty="0" smtClean="0"/>
              <a:t>сотрудник компании(менеджер, аналитик и т.п.), который посредством ПО работодателя взаимодействует с системой сообщений;</a:t>
            </a:r>
          </a:p>
          <a:p>
            <a:pPr lvl="0"/>
            <a:r>
              <a:rPr lang="en-US" sz="1600" dirty="0" smtClean="0"/>
              <a:t>SH- </a:t>
            </a:r>
            <a:r>
              <a:rPr lang="ru-RU" sz="1600" dirty="0" smtClean="0"/>
              <a:t>3</a:t>
            </a:r>
            <a:r>
              <a:rPr lang="en-US" sz="1600" dirty="0" smtClean="0"/>
              <a:t>: </a:t>
            </a:r>
            <a:r>
              <a:rPr lang="ru-RU" sz="1600" dirty="0" smtClean="0"/>
              <a:t>Администратор </a:t>
            </a:r>
          </a:p>
          <a:p>
            <a:pPr lvl="1"/>
            <a:r>
              <a:rPr lang="ru-RU" sz="1600" dirty="0" smtClean="0"/>
              <a:t>технический специалист, осуществляющий управление системой, должен иметь интерфейс для удобного конфигурирования, управлением безопасностью системы;</a:t>
            </a:r>
          </a:p>
          <a:p>
            <a:pPr lvl="0"/>
            <a:r>
              <a:rPr lang="en-US" sz="1600" dirty="0" smtClean="0"/>
              <a:t>SH- </a:t>
            </a:r>
            <a:r>
              <a:rPr lang="ru-RU" sz="1600" dirty="0" smtClean="0"/>
              <a:t>4</a:t>
            </a:r>
            <a:r>
              <a:rPr lang="en-US" sz="1600" dirty="0" smtClean="0"/>
              <a:t>: </a:t>
            </a:r>
            <a:r>
              <a:rPr lang="ru-RU" sz="1600" dirty="0" smtClean="0"/>
              <a:t>Служба поддержки </a:t>
            </a:r>
          </a:p>
          <a:p>
            <a:pPr lvl="1"/>
            <a:r>
              <a:rPr lang="ru-RU" sz="1600" dirty="0" smtClean="0"/>
              <a:t>служба, осуществляющая мониторинг работы сервиса, должна иметь инструменты по мониторингу отправленных сообщений;</a:t>
            </a:r>
          </a:p>
          <a:p>
            <a:pPr lvl="0"/>
            <a:r>
              <a:rPr lang="en-US" sz="1600" dirty="0" smtClean="0"/>
              <a:t>SH- </a:t>
            </a:r>
            <a:r>
              <a:rPr lang="ru-RU" sz="1600" dirty="0" smtClean="0"/>
              <a:t>5</a:t>
            </a:r>
            <a:r>
              <a:rPr lang="en-US" sz="1600" dirty="0" smtClean="0"/>
              <a:t>: </a:t>
            </a:r>
            <a:r>
              <a:rPr lang="ru-RU" sz="1600" dirty="0" smtClean="0"/>
              <a:t>Абонент клиента</a:t>
            </a:r>
          </a:p>
          <a:p>
            <a:r>
              <a:rPr lang="ru-RU" sz="1600" dirty="0" smtClean="0"/>
              <a:t>Получатель сообщений клиента сервиса</a:t>
            </a:r>
            <a:endParaRPr lang="ru-RU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13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ru-RU" dirty="0" smtClean="0"/>
              <a:t>Пользовательские сценарии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708509" y="1719797"/>
            <a:ext cx="791114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UC</a:t>
            </a:r>
            <a:r>
              <a:rPr lang="ru-RU" dirty="0" smtClean="0"/>
              <a:t>-1: абонент клиента  сервиса оповещений оплачивает покупки в магазине, после выполнения транзакции, на телефон клиента должно прийти уведомление о списании средств;</a:t>
            </a:r>
          </a:p>
          <a:p>
            <a:r>
              <a:rPr lang="en-US" dirty="0" smtClean="0"/>
              <a:t>UC</a:t>
            </a:r>
            <a:r>
              <a:rPr lang="ru-RU" dirty="0" smtClean="0"/>
              <a:t>-2: при входе абонента клиента системы оповещений в приложение банк-клиент, после того, как пользователь указал </a:t>
            </a:r>
            <a:r>
              <a:rPr lang="ru-RU" dirty="0" err="1" smtClean="0"/>
              <a:t>валидный</a:t>
            </a:r>
            <a:r>
              <a:rPr lang="ru-RU" dirty="0" smtClean="0"/>
              <a:t> логин и пароль, банк через сервис оповещения отправляет клиенту сообщение с кодом для его авторизации в программе;</a:t>
            </a:r>
          </a:p>
          <a:p>
            <a:r>
              <a:rPr lang="en-US" dirty="0" smtClean="0"/>
              <a:t>UC</a:t>
            </a:r>
            <a:r>
              <a:rPr lang="ru-RU" dirty="0" smtClean="0"/>
              <a:t>-3: создание шаблона сообщений клиентом сервиса оповещений;</a:t>
            </a:r>
          </a:p>
          <a:p>
            <a:r>
              <a:rPr lang="en-US" dirty="0" smtClean="0"/>
              <a:t>UC</a:t>
            </a:r>
            <a:r>
              <a:rPr lang="ru-RU" dirty="0" smtClean="0"/>
              <a:t>-4: администратор системы может посмотреть список клиентов сервиса, изменит их роль, заблокировать или предоставить доступ к сервису;</a:t>
            </a:r>
          </a:p>
          <a:p>
            <a:r>
              <a:rPr lang="en-US" dirty="0" smtClean="0"/>
              <a:t>UC</a:t>
            </a:r>
            <a:r>
              <a:rPr lang="ru-RU" dirty="0" smtClean="0"/>
              <a:t>-5: клиенты сервиса оповещений могут получить статусы отправленных сообщений;</a:t>
            </a:r>
          </a:p>
          <a:p>
            <a:r>
              <a:rPr lang="en-US" dirty="0" smtClean="0"/>
              <a:t>UC</a:t>
            </a:r>
            <a:r>
              <a:rPr lang="ru-RU" dirty="0" smtClean="0"/>
              <a:t>-6: служащие компании, могут получить статистические данные по отправленным сообщениям в виде отчетов, графиков;</a:t>
            </a:r>
          </a:p>
          <a:p>
            <a:r>
              <a:rPr lang="en-US" dirty="0" smtClean="0"/>
              <a:t>UC</a:t>
            </a:r>
            <a:r>
              <a:rPr lang="ru-RU" dirty="0" smtClean="0"/>
              <a:t>-7: администратор системы через </a:t>
            </a:r>
            <a:r>
              <a:rPr lang="ru-RU" dirty="0" err="1" smtClean="0"/>
              <a:t>веб-интерфейс</a:t>
            </a:r>
            <a:r>
              <a:rPr lang="ru-RU" dirty="0" smtClean="0"/>
              <a:t> может регистрировать, изменять, удалять провайдеров, с которыми взаимодействует система оповещений.</a:t>
            </a:r>
            <a:endParaRPr lang="ru-RU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500550" y="440981"/>
            <a:ext cx="8520600" cy="13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ru-RU" dirty="0" smtClean="0"/>
              <a:t>Функциональные требования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708509" y="1719797"/>
            <a:ext cx="79111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▬"/>
            </a:pPr>
            <a:r>
              <a:rPr lang="ru-RU" dirty="0" smtClean="0"/>
              <a:t> Отправка</a:t>
            </a:r>
            <a:r>
              <a:rPr lang="en-US" dirty="0" smtClean="0"/>
              <a:t> </a:t>
            </a:r>
            <a:r>
              <a:rPr lang="en-US" dirty="0" err="1" smtClean="0"/>
              <a:t>sms</a:t>
            </a:r>
            <a:r>
              <a:rPr lang="en-US" dirty="0" smtClean="0"/>
              <a:t>-</a:t>
            </a:r>
            <a:r>
              <a:rPr lang="ru-RU" dirty="0" smtClean="0"/>
              <a:t>сообщений, сообщений на почту, в </a:t>
            </a:r>
            <a:r>
              <a:rPr lang="ru-RU" dirty="0" err="1" smtClean="0"/>
              <a:t>мессенджеры</a:t>
            </a:r>
            <a:r>
              <a:rPr lang="en-US" dirty="0" smtClean="0"/>
              <a:t>;</a:t>
            </a:r>
          </a:p>
          <a:p>
            <a:pPr>
              <a:buFont typeface="Arial" pitchFamily="34" charset="0"/>
              <a:buChar char="▬"/>
            </a:pPr>
            <a:r>
              <a:rPr lang="ru-RU" dirty="0" smtClean="0"/>
              <a:t> Отправка сообщений по шаблону</a:t>
            </a:r>
            <a:r>
              <a:rPr lang="en-US" dirty="0" smtClean="0"/>
              <a:t>;</a:t>
            </a:r>
            <a:endParaRPr lang="ru-RU" dirty="0" smtClean="0"/>
          </a:p>
          <a:p>
            <a:pPr>
              <a:buFont typeface="Arial" pitchFamily="34" charset="0"/>
              <a:buChar char="▬"/>
            </a:pPr>
            <a:r>
              <a:rPr lang="ru-RU" dirty="0" smtClean="0"/>
              <a:t> Поддержка массовой рассылки сообщений</a:t>
            </a:r>
            <a:r>
              <a:rPr lang="en-US" dirty="0" smtClean="0"/>
              <a:t>;</a:t>
            </a:r>
          </a:p>
          <a:p>
            <a:pPr>
              <a:buFont typeface="Arial" pitchFamily="34" charset="0"/>
              <a:buChar char="▬"/>
            </a:pPr>
            <a:r>
              <a:rPr lang="ru-RU" dirty="0" smtClean="0"/>
              <a:t> Мониторинг отправленных сообщений</a:t>
            </a:r>
            <a:r>
              <a:rPr lang="en-US" dirty="0" smtClean="0"/>
              <a:t>;</a:t>
            </a:r>
          </a:p>
          <a:p>
            <a:pPr>
              <a:buFont typeface="Arial" pitchFamily="34" charset="0"/>
              <a:buChar char="▬"/>
            </a:pPr>
            <a:r>
              <a:rPr lang="ru-RU" dirty="0" smtClean="0"/>
              <a:t> Администрирование системы</a:t>
            </a:r>
            <a:r>
              <a:rPr lang="en-US" dirty="0" smtClean="0"/>
              <a:t> - </a:t>
            </a:r>
            <a:r>
              <a:rPr lang="ru-RU" dirty="0" smtClean="0"/>
              <a:t> контроль и ограничение доступа пользователей системы</a:t>
            </a:r>
            <a:r>
              <a:rPr lang="en-US" dirty="0" smtClean="0"/>
              <a:t>;</a:t>
            </a:r>
          </a:p>
          <a:p>
            <a:pPr>
              <a:buFont typeface="Arial" pitchFamily="34" charset="0"/>
              <a:buChar char="▬"/>
            </a:pPr>
            <a:r>
              <a:rPr lang="ru-RU" dirty="0" smtClean="0"/>
              <a:t> Настройка взаимодействия с провайдерами через </a:t>
            </a:r>
            <a:r>
              <a:rPr lang="ru-RU" dirty="0" err="1" smtClean="0"/>
              <a:t>веб-интерфейс</a:t>
            </a:r>
            <a:r>
              <a:rPr lang="en-US" dirty="0" smtClean="0"/>
              <a:t>;</a:t>
            </a:r>
          </a:p>
          <a:p>
            <a:endParaRPr lang="en-US" dirty="0" smtClean="0"/>
          </a:p>
          <a:p>
            <a:r>
              <a:rPr lang="ru-RU" dirty="0" smtClean="0"/>
              <a:t> </a:t>
            </a:r>
            <a:endParaRPr lang="ru-RU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</TotalTime>
  <Words>927</Words>
  <Application>Microsoft Office PowerPoint</Application>
  <PresentationFormat>Экран (4:3)</PresentationFormat>
  <Paragraphs>203</Paragraphs>
  <Slides>28</Slides>
  <Notes>28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28</vt:i4>
      </vt:variant>
    </vt:vector>
  </HeadingPairs>
  <TitlesOfParts>
    <vt:vector size="35" baseType="lpstr">
      <vt:lpstr>Arial</vt:lpstr>
      <vt:lpstr>Roboto</vt:lpstr>
      <vt:lpstr>Times New Roman</vt:lpstr>
      <vt:lpstr>Calibri</vt:lpstr>
      <vt:lpstr>Courier New</vt:lpstr>
      <vt:lpstr>Светлая тема</vt:lpstr>
      <vt:lpstr>Visio</vt:lpstr>
      <vt:lpstr>Software Architect </vt:lpstr>
      <vt:lpstr>Защита проекта Тема: Архитектура распределенной системы обмена сообщениями  </vt:lpstr>
      <vt:lpstr>Бизнес-контекст</vt:lpstr>
      <vt:lpstr>Бизнес-цели  </vt:lpstr>
      <vt:lpstr>Бизнес-драйверы</vt:lpstr>
      <vt:lpstr>Ограничения технологические и бизнеса</vt:lpstr>
      <vt:lpstr>Стейкхолдеры</vt:lpstr>
      <vt:lpstr>Пользовательские сценарии</vt:lpstr>
      <vt:lpstr>Функциональные требования</vt:lpstr>
      <vt:lpstr>Нефункциональные требования</vt:lpstr>
      <vt:lpstr>Процесс отправки смс-сообщения</vt:lpstr>
      <vt:lpstr>Процесс сохранения статистики по сообщениям</vt:lpstr>
      <vt:lpstr>Процесс получения статистических данных по отправленным сообщениям</vt:lpstr>
      <vt:lpstr>Процесс изменения статуса клиента</vt:lpstr>
      <vt:lpstr>Процесс создания шаблона сообщений</vt:lpstr>
      <vt:lpstr>Системный контекст</vt:lpstr>
      <vt:lpstr>Домены</vt:lpstr>
      <vt:lpstr>Решение 1</vt:lpstr>
      <vt:lpstr>Решение 2</vt:lpstr>
      <vt:lpstr>Решение 3</vt:lpstr>
      <vt:lpstr>Сравнение решений</vt:lpstr>
      <vt:lpstr>Используемые технологии</vt:lpstr>
      <vt:lpstr>Диаграмма развертывания</vt:lpstr>
      <vt:lpstr>Кластеры в ЦОДе</vt:lpstr>
      <vt:lpstr>Репликация БД ClickHouse</vt:lpstr>
      <vt:lpstr>Лог архитектурных решений</vt:lpstr>
      <vt:lpstr>Выводы и планы по развитию</vt:lpstr>
      <vt:lpstr>Спасибо за внимание! 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Название курса </dc:title>
  <cp:lastModifiedBy>loveworkstate@yandex.ru</cp:lastModifiedBy>
  <cp:revision>57</cp:revision>
  <dcterms:modified xsi:type="dcterms:W3CDTF">2024-08-24T05:25:07Z</dcterms:modified>
</cp:coreProperties>
</file>